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7"/>
  </p:notesMasterIdLst>
  <p:sldIdLst>
    <p:sldId id="256" r:id="rId2"/>
    <p:sldId id="260" r:id="rId3"/>
    <p:sldId id="299" r:id="rId4"/>
    <p:sldId id="300" r:id="rId5"/>
    <p:sldId id="302" r:id="rId6"/>
  </p:sldIdLst>
  <p:sldSz cx="9144000" cy="5143500" type="screen16x9"/>
  <p:notesSz cx="6858000" cy="9144000"/>
  <p:embeddedFontLst>
    <p:embeddedFont>
      <p:font typeface="Lexend Mega Black" panose="020B0604020202020204" charset="0"/>
      <p:bold r:id="rId8"/>
    </p:embeddedFont>
    <p:embeddedFont>
      <p:font typeface="Poppins" panose="00000500000000000000" pitchFamily="2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5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6607AB-ACCB-43DB-B2BD-2BCD04A66934}">
  <a:tblStyle styleId="{476607AB-ACCB-43DB-B2BD-2BCD04A669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40915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6b1ea1a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6b1ea1a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03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6bd0c623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6bd0c623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60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200" y="1146050"/>
            <a:ext cx="7713600" cy="25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69750" y="3417000"/>
            <a:ext cx="580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 r="70900"/>
          <a:stretch/>
        </p:blipFill>
        <p:spPr>
          <a:xfrm>
            <a:off x="0" y="0"/>
            <a:ext cx="26608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82425" y="1386575"/>
            <a:ext cx="48459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924400" y="2133000"/>
            <a:ext cx="4504500" cy="16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l="21054" b="210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441275" y="3103838"/>
            <a:ext cx="4261500" cy="4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1458150" y="1599588"/>
            <a:ext cx="6227700" cy="16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b="89598"/>
          <a:stretch/>
        </p:blipFill>
        <p:spPr>
          <a:xfrm>
            <a:off x="0" y="1"/>
            <a:ext cx="9144000" cy="5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715155" y="2401125"/>
            <a:ext cx="3120900" cy="12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715100" y="1529175"/>
            <a:ext cx="3120900" cy="9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>
            <a:off x="0" y="4608267"/>
            <a:ext cx="9144000" cy="5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89598"/>
          <a:stretch/>
        </p:blipFill>
        <p:spPr>
          <a:xfrm>
            <a:off x="0" y="4608500"/>
            <a:ext cx="9144024" cy="5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 b="89597"/>
          <a:stretch/>
        </p:blipFill>
        <p:spPr>
          <a:xfrm>
            <a:off x="0" y="-20"/>
            <a:ext cx="9144000" cy="5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 Mega Black"/>
              <a:buNone/>
              <a:defRPr sz="27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ga Black"/>
              <a:buNone/>
              <a:defRPr sz="35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ga Black"/>
              <a:buNone/>
              <a:defRPr sz="35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ga Black"/>
              <a:buNone/>
              <a:defRPr sz="35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ga Black"/>
              <a:buNone/>
              <a:defRPr sz="35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ga Black"/>
              <a:buNone/>
              <a:defRPr sz="35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ga Black"/>
              <a:buNone/>
              <a:defRPr sz="35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ga Black"/>
              <a:buNone/>
              <a:defRPr sz="35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ga Black"/>
              <a:buNone/>
              <a:defRPr sz="3500">
                <a:solidFill>
                  <a:schemeClr val="dk1"/>
                </a:solidFill>
                <a:latin typeface="Lexend Mega Black"/>
                <a:ea typeface="Lexend Mega Black"/>
                <a:cs typeface="Lexend Mega Black"/>
                <a:sym typeface="Lexend Mega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  <p:sldLayoutId id="2147483661" r:id="rId5"/>
    <p:sldLayoutId id="2147483670" r:id="rId6"/>
    <p:sldLayoutId id="214748367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ctrTitle"/>
          </p:nvPr>
        </p:nvSpPr>
        <p:spPr>
          <a:xfrm>
            <a:off x="268357" y="1146050"/>
            <a:ext cx="8507895" cy="25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AUTOMATIC </a:t>
            </a:r>
            <a:br>
              <a:rPr lang="en" sz="4800" dirty="0"/>
            </a:br>
            <a:r>
              <a:rPr lang="en" sz="4800" dirty="0"/>
              <a:t>PLANT WATERING SYSTEM</a:t>
            </a:r>
            <a:endParaRPr sz="4800" dirty="0"/>
          </a:p>
        </p:txBody>
      </p:sp>
      <p:sp>
        <p:nvSpPr>
          <p:cNvPr id="140" name="Google Shape;140;p29"/>
          <p:cNvSpPr txBox="1">
            <a:spLocks noGrp="1"/>
          </p:cNvSpPr>
          <p:nvPr>
            <p:ph type="subTitle" idx="1"/>
          </p:nvPr>
        </p:nvSpPr>
        <p:spPr>
          <a:xfrm>
            <a:off x="1669750" y="3516390"/>
            <a:ext cx="580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Nguyen Xuan Hao</a:t>
            </a:r>
            <a:endParaRPr sz="1800" dirty="0"/>
          </a:p>
        </p:txBody>
      </p:sp>
      <p:sp>
        <p:nvSpPr>
          <p:cNvPr id="141" name="Google Shape;141;p29"/>
          <p:cNvSpPr txBox="1"/>
          <p:nvPr/>
        </p:nvSpPr>
        <p:spPr>
          <a:xfrm>
            <a:off x="3541950" y="131438"/>
            <a:ext cx="206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JUNE 2ND</a:t>
            </a:r>
            <a:endParaRPr sz="13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3541950" y="4673363"/>
            <a:ext cx="206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02 / 06 / 2023</a:t>
            </a:r>
            <a:endParaRPr sz="13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2494722" y="2529574"/>
            <a:ext cx="6023056" cy="760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INTRODUCTION</a:t>
            </a:r>
            <a:endParaRPr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01" y="870037"/>
            <a:ext cx="2408129" cy="1822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4207" y="181734"/>
            <a:ext cx="4982406" cy="440100"/>
          </a:xfrm>
        </p:spPr>
        <p:txBody>
          <a:bodyPr/>
          <a:lstStyle/>
          <a:p>
            <a:pPr algn="l"/>
            <a:r>
              <a:rPr lang="en-US" sz="2000" dirty="0"/>
              <a:t>COMPONENTS &amp; CIRCUIT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35496"/>
            <a:ext cx="9144000" cy="4408004"/>
          </a:xfrm>
          <a:prstGeom prst="rect">
            <a:avLst/>
          </a:prstGeom>
          <a:solidFill>
            <a:srgbClr val="10501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4364E8A8-9111-5A5C-2561-B4E501D60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93" b="94238" l="1070" r="95544">
                        <a14:foregroundMark x1="8913" y1="22862" x2="8913" y2="22862"/>
                        <a14:foregroundMark x1="8913" y1="22862" x2="8913" y2="22862"/>
                        <a14:foregroundMark x1="8556" y1="22862" x2="8556" y2="22862"/>
                        <a14:foregroundMark x1="8200" y1="45167" x2="8200" y2="45167"/>
                        <a14:foregroundMark x1="8021" y1="44796" x2="8021" y2="44796"/>
                        <a14:foregroundMark x1="3743" y1="44052" x2="3743" y2="44052"/>
                        <a14:foregroundMark x1="3743" y1="44052" x2="3743" y2="44052"/>
                        <a14:foregroundMark x1="5526" y1="36245" x2="5526" y2="36245"/>
                        <a14:foregroundMark x1="5526" y1="36245" x2="5526" y2="36245"/>
                        <a14:foregroundMark x1="8378" y1="40706" x2="8378" y2="40706"/>
                        <a14:foregroundMark x1="8378" y1="40706" x2="8378" y2="40706"/>
                        <a14:foregroundMark x1="8734" y1="40335" x2="1070" y2="42379"/>
                        <a14:foregroundMark x1="1248" y1="39033" x2="1248" y2="39033"/>
                        <a14:foregroundMark x1="1248" y1="39033" x2="1248" y2="39033"/>
                        <a14:foregroundMark x1="1604" y1="37918" x2="1604" y2="37918"/>
                        <a14:foregroundMark x1="1604" y1="37918" x2="1604" y2="37918"/>
                        <a14:foregroundMark x1="3030" y1="37361" x2="3387" y2="37361"/>
                        <a14:foregroundMark x1="3565" y1="37361" x2="3565" y2="37361"/>
                        <a14:foregroundMark x1="3030" y1="42937" x2="3030" y2="42937"/>
                        <a14:foregroundMark x1="76649" y1="81784" x2="76114" y2="82156"/>
                        <a14:foregroundMark x1="75045" y1="82342" x2="74688" y2="82900"/>
                        <a14:foregroundMark x1="66310" y1="94238" x2="66310" y2="94238"/>
                        <a14:foregroundMark x1="66310" y1="94238" x2="66310" y2="94238"/>
                        <a14:foregroundMark x1="63458" y1="92007" x2="63458" y2="92007"/>
                        <a14:foregroundMark x1="60784" y1="89777" x2="60784" y2="89777"/>
                        <a14:foregroundMark x1="94474" y1="63569" x2="95187" y2="63569"/>
                        <a14:foregroundMark x1="95544" y1="63383" x2="95544" y2="63383"/>
                        <a14:foregroundMark x1="95544" y1="63383" x2="95544" y2="63383"/>
                        <a14:foregroundMark x1="58824" y1="61152" x2="58824" y2="61152"/>
                        <a14:foregroundMark x1="59002" y1="60967" x2="59002" y2="60967"/>
                        <a14:foregroundMark x1="49911" y1="49628" x2="49911" y2="49628"/>
                        <a14:foregroundMark x1="45098" y1="43680" x2="45098" y2="43680"/>
                        <a14:foregroundMark x1="34403" y1="7993" x2="34403" y2="7993"/>
                        <a14:foregroundMark x1="16399" y1="44238" x2="16399" y2="44238"/>
                        <a14:foregroundMark x1="11943" y1="44052" x2="14617" y2="41636"/>
                        <a14:foregroundMark x1="20321" y1="49628" x2="40285" y2="60409"/>
                        <a14:foregroundMark x1="18360" y1="53717" x2="29768" y2="61896"/>
                        <a14:foregroundMark x1="94474" y1="56877" x2="94474" y2="568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028" y="890436"/>
            <a:ext cx="973073" cy="9331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4AD213-1D39-AD68-73D8-120F5ECCD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7" b="89877" l="3914" r="96282">
                        <a14:foregroundMark x1="9198" y1="28148" x2="12720" y2="33333"/>
                        <a14:foregroundMark x1="7436" y1="30123" x2="10372" y2="35062"/>
                        <a14:foregroundMark x1="5284" y1="32099" x2="9002" y2="37284"/>
                        <a14:foregroundMark x1="3914" y1="34074" x2="7241" y2="38765"/>
                        <a14:foregroundMark x1="6458" y1="41481" x2="18395" y2="62963"/>
                        <a14:foregroundMark x1="18395" y1="62963" x2="24070" y2="64691"/>
                        <a14:foregroundMark x1="89237" y1="60988" x2="89824" y2="58025"/>
                        <a14:foregroundMark x1="88650" y1="54074" x2="96282" y2="62716"/>
                        <a14:foregroundMark x1="96282" y1="62716" x2="92955" y2="60494"/>
                        <a14:foregroundMark x1="87476" y1="69383" x2="89237" y2="70123"/>
                        <a14:foregroundMark x1="39139" y1="19259" x2="52838" y2="34568"/>
                        <a14:foregroundMark x1="57730" y1="33086" x2="49511" y2="39012"/>
                        <a14:foregroundMark x1="46380" y1="35062" x2="82583" y2="66420"/>
                        <a14:foregroundMark x1="49511" y1="41728" x2="81018" y2="67901"/>
                        <a14:foregroundMark x1="48924" y1="41975" x2="43836" y2="38765"/>
                        <a14:foregroundMark x1="47945" y1="41481" x2="47945" y2="41481"/>
                        <a14:foregroundMark x1="46184" y1="40000" x2="50098" y2="43704"/>
                        <a14:foregroundMark x1="7045" y1="40741" x2="14677" y2="35802"/>
                        <a14:foregroundMark x1="13894" y1="43704" x2="17221" y2="50617"/>
                        <a14:foregroundMark x1="20744" y1="55802" x2="31115" y2="73333"/>
                        <a14:backgroundMark x1="59100" y1="40741" x2="89237" y2="64198"/>
                        <a14:backgroundMark x1="25440" y1="23951" x2="40705" y2="40741"/>
                        <a14:backgroundMark x1="42270" y1="41975" x2="51468" y2="47407"/>
                        <a14:backgroundMark x1="67319" y1="62222" x2="79256" y2="73333"/>
                        <a14:backgroundMark x1="67710" y1="63704" x2="61252" y2="55062"/>
                        <a14:backgroundMark x1="61448" y1="55062" x2="50881" y2="456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8282" y="2239930"/>
            <a:ext cx="1837976" cy="14567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175BB1-A98D-8AF3-3141-0BDBAD3B2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53" b="94245" l="928" r="98330">
                        <a14:foregroundMark x1="12059" y1="45803" x2="4769" y2="54538"/>
                        <a14:foregroundMark x1="1991" y1="65947" x2="1670" y2="67386"/>
                        <a14:foregroundMark x1="2045" y1="65707" x2="1991" y2="65947"/>
                        <a14:foregroundMark x1="2098" y1="65468" x2="2045" y2="65707"/>
                        <a14:foregroundMark x1="2794" y1="62350" x2="2098" y2="65468"/>
                        <a14:foregroundMark x1="2901" y1="61871" x2="2794" y2="62350"/>
                        <a14:foregroundMark x1="3008" y1="61391" x2="2901" y2="61871"/>
                        <a14:foregroundMark x1="3057" y1="61171" x2="3008" y2="61391"/>
                        <a14:foregroundMark x1="4586" y1="80815" x2="4638" y2="81055"/>
                        <a14:foregroundMark x1="4482" y1="80336" x2="4586" y2="80815"/>
                        <a14:foregroundMark x1="4273" y1="79376" x2="4482" y2="80336"/>
                        <a14:foregroundMark x1="4169" y1="78897" x2="4273" y2="79376"/>
                        <a14:foregroundMark x1="1670" y1="67386" x2="4169" y2="78897"/>
                        <a14:foregroundMark x1="5983" y1="82254" x2="10019" y2="85851"/>
                        <a14:foregroundMark x1="5714" y1="82014" x2="5983" y2="82254"/>
                        <a14:foregroundMark x1="5446" y1="81775" x2="5714" y2="82014"/>
                        <a14:foregroundMark x1="5189" y1="81546" x2="5446" y2="81775"/>
                        <a14:foregroundMark x1="4638" y1="81055" x2="5060" y2="81431"/>
                        <a14:foregroundMark x1="1145" y1="65947" x2="1855" y2="71223"/>
                        <a14:foregroundMark x1="1113" y1="65707" x2="1145" y2="65947"/>
                        <a14:foregroundMark x1="14100" y1="89688" x2="19913" y2="92955"/>
                        <a14:foregroundMark x1="25209" y1="90787" x2="25974" y2="89688"/>
                        <a14:foregroundMark x1="23136" y1="93765" x2="23793" y2="92821"/>
                        <a14:foregroundMark x1="22969" y1="94005" x2="23136" y2="93765"/>
                        <a14:foregroundMark x1="89610" y1="13669" x2="98330" y2="19185"/>
                        <a14:foregroundMark x1="98330" y1="19185" x2="88868" y2="27578"/>
                        <a14:foregroundMark x1="88868" y1="27578" x2="88683" y2="27578"/>
                        <a14:foregroundMark x1="95176" y1="27098" x2="93692" y2="28058"/>
                        <a14:foregroundMark x1="76994" y1="38129" x2="78108" y2="46283"/>
                        <a14:foregroundMark x1="78108" y1="39568" x2="80705" y2="47002"/>
                        <a14:foregroundMark x1="77737" y1="45564" x2="79592" y2="49640"/>
                        <a14:backgroundMark x1="3154" y1="53957" x2="1670" y2="60671"/>
                        <a14:backgroundMark x1="3525" y1="60192" x2="3525" y2="60192"/>
                        <a14:backgroundMark x1="2968" y1="61391" x2="2968" y2="61391"/>
                        <a14:backgroundMark x1="3154" y1="61391" x2="3154" y2="61391"/>
                        <a14:backgroundMark x1="742" y1="65468" x2="742" y2="65468"/>
                        <a14:backgroundMark x1="1113" y1="65947" x2="1113" y2="65947"/>
                        <a14:backgroundMark x1="1113" y1="65707" x2="1113" y2="65707"/>
                        <a14:backgroundMark x1="2597" y1="62350" x2="2597" y2="62350"/>
                        <a14:backgroundMark x1="2968" y1="61871" x2="2968" y2="61871"/>
                        <a14:backgroundMark x1="2968" y1="60192" x2="2968" y2="60192"/>
                        <a14:backgroundMark x1="3154" y1="60671" x2="3154" y2="60671"/>
                        <a14:backgroundMark x1="3154" y1="60911" x2="3154" y2="60911"/>
                        <a14:backgroundMark x1="3154" y1="60911" x2="3154" y2="60911"/>
                        <a14:backgroundMark x1="2783" y1="61151" x2="2783" y2="61151"/>
                        <a14:backgroundMark x1="4453" y1="81055" x2="4453" y2="81055"/>
                        <a14:backgroundMark x1="4082" y1="79376" x2="4082" y2="79376"/>
                        <a14:backgroundMark x1="4082" y1="79376" x2="4082" y2="79376"/>
                        <a14:backgroundMark x1="4638" y1="80815" x2="4638" y2="80815"/>
                        <a14:backgroundMark x1="5009" y1="81535" x2="5195" y2="81535"/>
                        <a14:backgroundMark x1="5937" y1="82254" x2="5937" y2="82254"/>
                        <a14:backgroundMark x1="5937" y1="82014" x2="5937" y2="82014"/>
                        <a14:backgroundMark x1="4638" y1="80336" x2="4638" y2="80336"/>
                        <a14:backgroundMark x1="3896" y1="78897" x2="3896" y2="78897"/>
                        <a14:backgroundMark x1="5195" y1="82014" x2="5195" y2="82014"/>
                        <a14:backgroundMark x1="5195" y1="82014" x2="5195" y2="82014"/>
                        <a14:backgroundMark x1="5566" y1="81775" x2="5566" y2="81775"/>
                        <a14:backgroundMark x1="22263" y1="94484" x2="22263" y2="94484"/>
                        <a14:backgroundMark x1="23191" y1="94484" x2="23562" y2="94484"/>
                        <a14:backgroundMark x1="23933" y1="93765" x2="23933" y2="93765"/>
                        <a14:backgroundMark x1="21150" y1="95204" x2="21336" y2="95204"/>
                        <a14:backgroundMark x1="22635" y1="94005" x2="22635" y2="94005"/>
                        <a14:backgroundMark x1="22635" y1="94005" x2="22635" y2="94005"/>
                        <a14:backgroundMark x1="22820" y1="93765" x2="21892" y2="94964"/>
                        <a14:backgroundMark x1="23562" y1="93525" x2="24861" y2="918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809695">
            <a:off x="635539" y="3104605"/>
            <a:ext cx="1410944" cy="10915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7B72515-00C5-0321-8C6A-BABB5ABFF2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57" b="89977" l="5959" r="92924">
                        <a14:foregroundMark x1="9870" y1="44289" x2="9870" y2="44289"/>
                        <a14:foregroundMark x1="9870" y1="44289" x2="9870" y2="44289"/>
                        <a14:foregroundMark x1="6145" y1="41958" x2="6145" y2="41958"/>
                        <a14:foregroundMark x1="6145" y1="41958" x2="6145" y2="41958"/>
                        <a14:foregroundMark x1="9870" y1="35198" x2="9870" y2="35198"/>
                        <a14:foregroundMark x1="67970" y1="51049" x2="67970" y2="51049"/>
                        <a14:foregroundMark x1="70950" y1="51748" x2="71695" y2="51748"/>
                        <a14:foregroundMark x1="92924" y1="44522" x2="92924" y2="44522"/>
                        <a14:foregroundMark x1="92924" y1="44522" x2="92924" y2="445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4336" y="2438560"/>
            <a:ext cx="1819437" cy="1453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F60B473-224C-99A9-7F16-1769DD757A6C}"/>
              </a:ext>
            </a:extLst>
          </p:cNvPr>
          <p:cNvSpPr txBox="1"/>
          <p:nvPr/>
        </p:nvSpPr>
        <p:spPr>
          <a:xfrm>
            <a:off x="641442" y="1872160"/>
            <a:ext cx="169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b="1" kern="1200" dirty="0">
                <a:solidFill>
                  <a:schemeClr val="tx1"/>
                </a:solidFill>
                <a:latin typeface="Poppins" panose="020B0604020202020204" charset="0"/>
                <a:ea typeface="Bellota Text" panose="020B0604020202020204" charset="0"/>
                <a:cs typeface="Poppins" panose="020B0604020202020204" charset="0"/>
              </a:rPr>
              <a:t>Module Relay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48A31C-9022-6613-F8F3-F274947E4B0C}"/>
              </a:ext>
            </a:extLst>
          </p:cNvPr>
          <p:cNvSpPr txBox="1"/>
          <p:nvPr/>
        </p:nvSpPr>
        <p:spPr>
          <a:xfrm>
            <a:off x="6371686" y="3682647"/>
            <a:ext cx="3679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b="1" kern="12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Moisture Sensor Module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FE9845-1315-06F2-9C3F-FDC37A68910A}"/>
              </a:ext>
            </a:extLst>
          </p:cNvPr>
          <p:cNvSpPr txBox="1"/>
          <p:nvPr/>
        </p:nvSpPr>
        <p:spPr>
          <a:xfrm>
            <a:off x="-181405" y="4043487"/>
            <a:ext cx="3641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>
                <a:solidFill>
                  <a:schemeClr val="tx1"/>
                </a:solidFill>
                <a:latin typeface="Poppins" panose="020B0604020202020204" charset="0"/>
                <a:ea typeface="Bellota Text" panose="020B0604020202020204" charset="0"/>
                <a:cs typeface="Poppins" panose="020B0604020202020204" charset="0"/>
              </a:rPr>
              <a:t>Mini Submersible Water Pump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5E4E71-F30A-AF11-C4B3-C0A489A2CBB4}"/>
              </a:ext>
            </a:extLst>
          </p:cNvPr>
          <p:cNvSpPr txBox="1"/>
          <p:nvPr/>
        </p:nvSpPr>
        <p:spPr>
          <a:xfrm>
            <a:off x="3118437" y="2324434"/>
            <a:ext cx="2806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kern="1200" dirty="0" err="1">
                <a:solidFill>
                  <a:schemeClr val="tx1"/>
                </a:solidFill>
                <a:latin typeface="Poppins" panose="020B0604020202020204" charset="0"/>
                <a:ea typeface="Bellota Text" panose="020B0604020202020204" charset="0"/>
                <a:cs typeface="Poppins" panose="020B0604020202020204" charset="0"/>
              </a:rPr>
              <a:t>Wifi</a:t>
            </a:r>
            <a:r>
              <a:rPr lang="en-US" b="1" kern="1200" dirty="0">
                <a:solidFill>
                  <a:schemeClr val="tx1"/>
                </a:solidFill>
                <a:latin typeface="Poppins" panose="020B0604020202020204" charset="0"/>
                <a:ea typeface="Bellota Text" panose="020B0604020202020204" charset="0"/>
                <a:cs typeface="Poppins" panose="020B0604020202020204" charset="0"/>
              </a:rPr>
              <a:t> ESP8266 </a:t>
            </a:r>
            <a:r>
              <a:rPr lang="en-US" b="1" kern="1200" dirty="0" err="1">
                <a:solidFill>
                  <a:schemeClr val="tx1"/>
                </a:solidFill>
                <a:latin typeface="Poppins" panose="020B0604020202020204" charset="0"/>
                <a:ea typeface="Bellota Text" panose="020B0604020202020204" charset="0"/>
                <a:cs typeface="Poppins" panose="020B0604020202020204" charset="0"/>
              </a:rPr>
              <a:t>NodeMCU</a:t>
            </a:r>
            <a:r>
              <a:rPr lang="en-US" b="1" kern="1200" dirty="0">
                <a:solidFill>
                  <a:schemeClr val="tx1"/>
                </a:solidFill>
                <a:latin typeface="Poppins" panose="020B0604020202020204" charset="0"/>
                <a:ea typeface="Bellota Text" panose="020B0604020202020204" charset="0"/>
                <a:cs typeface="Poppins" panose="020B0604020202020204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E55BA0-8BB4-EF89-762E-FEB618E84D08}"/>
              </a:ext>
            </a:extLst>
          </p:cNvPr>
          <p:cNvSpPr txBox="1"/>
          <p:nvPr/>
        </p:nvSpPr>
        <p:spPr>
          <a:xfrm>
            <a:off x="390415" y="2187034"/>
            <a:ext cx="2262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Tx/>
              <a:buFontTx/>
              <a:buChar char="-"/>
            </a:pPr>
            <a:r>
              <a:rPr lang="en-US" kern="1200" dirty="0">
                <a:solidFill>
                  <a:schemeClr val="tx1"/>
                </a:solidFill>
                <a:latin typeface="Poppins" panose="020B0604020202020204" charset="0"/>
                <a:ea typeface="Bellota Text" panose="020B0604020202020204" charset="0"/>
                <a:cs typeface="Poppins" panose="020B0604020202020204" charset="0"/>
              </a:rPr>
              <a:t>Relay module to control the pump.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2E8E49-F466-1418-D7E2-2F8B80014011}"/>
              </a:ext>
            </a:extLst>
          </p:cNvPr>
          <p:cNvSpPr txBox="1"/>
          <p:nvPr/>
        </p:nvSpPr>
        <p:spPr>
          <a:xfrm>
            <a:off x="6151139" y="4000310"/>
            <a:ext cx="31570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Tx/>
              <a:buFontTx/>
              <a:buChar char="-"/>
            </a:pPr>
            <a:r>
              <a:rPr lang="en-US" kern="1200" dirty="0">
                <a:solidFill>
                  <a:schemeClr val="tx1"/>
                </a:solidFill>
                <a:latin typeface="Poppins" panose="020B0604020202020204" charset="0"/>
                <a:ea typeface="Bellota Text" panose="020B0604020202020204" charset="0"/>
                <a:cs typeface="Poppins" panose="020B0604020202020204" charset="0"/>
              </a:rPr>
              <a:t>Use dirt moisture sensor to measure soil moisture.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C64B34-C163-1F83-C644-F072F5A07DBF}"/>
              </a:ext>
            </a:extLst>
          </p:cNvPr>
          <p:cNvSpPr txBox="1"/>
          <p:nvPr/>
        </p:nvSpPr>
        <p:spPr>
          <a:xfrm>
            <a:off x="174211" y="4392489"/>
            <a:ext cx="2822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Tx/>
              <a:buFontTx/>
              <a:buChar char="-"/>
            </a:pPr>
            <a:r>
              <a:rPr lang="en-US" kern="1200" dirty="0">
                <a:solidFill>
                  <a:schemeClr val="tx1"/>
                </a:solidFill>
                <a:latin typeface="Poppins" panose="020B0604020202020204" charset="0"/>
                <a:ea typeface="Bellota Text" panose="020B0604020202020204" charset="0"/>
                <a:cs typeface="Poppins" panose="020B0604020202020204" charset="0"/>
              </a:rPr>
              <a:t>Pump the water for watering the plant</a:t>
            </a:r>
          </a:p>
        </p:txBody>
      </p:sp>
      <p:cxnSp>
        <p:nvCxnSpPr>
          <p:cNvPr id="37" name="Connector: Elbow 28">
            <a:extLst>
              <a:ext uri="{FF2B5EF4-FFF2-40B4-BE49-F238E27FC236}">
                <a16:creationId xmlns:a16="http://schemas.microsoft.com/office/drawing/2014/main" id="{5D3BCE89-0A76-C9EB-6733-A85BC2825256}"/>
              </a:ext>
            </a:extLst>
          </p:cNvPr>
          <p:cNvCxnSpPr>
            <a:cxnSpLocks/>
            <a:stCxn id="29" idx="1"/>
            <a:endCxn id="26" idx="3"/>
          </p:cNvCxnSpPr>
          <p:nvPr/>
        </p:nvCxnSpPr>
        <p:spPr>
          <a:xfrm rot="10800000">
            <a:off x="1682102" y="1357027"/>
            <a:ext cx="1982235" cy="1808293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FFFF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Connector: Elbow 31">
            <a:extLst>
              <a:ext uri="{FF2B5EF4-FFF2-40B4-BE49-F238E27FC236}">
                <a16:creationId xmlns:a16="http://schemas.microsoft.com/office/drawing/2014/main" id="{FC1E5E79-4CB0-BF7A-EF19-BFA1793C6D56}"/>
              </a:ext>
            </a:extLst>
          </p:cNvPr>
          <p:cNvCxnSpPr>
            <a:cxnSpLocks/>
            <a:stCxn id="28" idx="0"/>
            <a:endCxn id="26" idx="1"/>
          </p:cNvCxnSpPr>
          <p:nvPr/>
        </p:nvCxnSpPr>
        <p:spPr>
          <a:xfrm flipH="1" flipV="1">
            <a:off x="709028" y="1357026"/>
            <a:ext cx="1030032" cy="1919947"/>
          </a:xfrm>
          <a:prstGeom prst="bentConnector5">
            <a:avLst>
              <a:gd name="adj1" fmla="val -22193"/>
              <a:gd name="adj2" fmla="val 28011"/>
              <a:gd name="adj3" fmla="val 122193"/>
            </a:avLst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cxnSp>
        <p:nvCxnSpPr>
          <p:cNvPr id="39" name="Connector: Elbow 34">
            <a:extLst>
              <a:ext uri="{FF2B5EF4-FFF2-40B4-BE49-F238E27FC236}">
                <a16:creationId xmlns:a16="http://schemas.microsoft.com/office/drawing/2014/main" id="{80F64F16-BEAC-D2B5-DBCB-42A6661FB86E}"/>
              </a:ext>
            </a:extLst>
          </p:cNvPr>
          <p:cNvCxnSpPr>
            <a:cxnSpLocks/>
            <a:stCxn id="27" idx="1"/>
            <a:endCxn id="29" idx="3"/>
          </p:cNvCxnSpPr>
          <p:nvPr/>
        </p:nvCxnSpPr>
        <p:spPr>
          <a:xfrm rot="10800000" flipV="1">
            <a:off x="5483774" y="2968285"/>
            <a:ext cx="1104509" cy="197033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FFFF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4FE9C21-1B55-FEBE-4BE2-65780D29B824}"/>
              </a:ext>
            </a:extLst>
          </p:cNvPr>
          <p:cNvSpPr txBox="1"/>
          <p:nvPr/>
        </p:nvSpPr>
        <p:spPr>
          <a:xfrm>
            <a:off x="1278122" y="949219"/>
            <a:ext cx="3168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Soil moisture value measured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78E62-880D-47F7-D7D9-EC56A612BDE5}"/>
              </a:ext>
            </a:extLst>
          </p:cNvPr>
          <p:cNvSpPr txBox="1"/>
          <p:nvPr/>
        </p:nvSpPr>
        <p:spPr>
          <a:xfrm>
            <a:off x="3160448" y="3818154"/>
            <a:ext cx="2439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Check if the soil moisture value is smaller than 30% and button on the application is pressed </a:t>
            </a:r>
          </a:p>
        </p:txBody>
      </p:sp>
      <p:pic>
        <p:nvPicPr>
          <p:cNvPr id="42" name="Picture 41" descr="A picture containing screenshot, colorfulness, mobile phone&#10;&#10;Description automatically generated">
            <a:extLst>
              <a:ext uri="{FF2B5EF4-FFF2-40B4-BE49-F238E27FC236}">
                <a16:creationId xmlns:a16="http://schemas.microsoft.com/office/drawing/2014/main" id="{C03FA03B-BE6C-E75E-198B-5B47B35236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823" y="391281"/>
            <a:ext cx="1331131" cy="1331131"/>
          </a:xfrm>
          <a:prstGeom prst="rect">
            <a:avLst/>
          </a:prstGeom>
        </p:spPr>
      </p:pic>
      <p:cxnSp>
        <p:nvCxnSpPr>
          <p:cNvPr id="43" name="Connector: Elbow 55">
            <a:extLst>
              <a:ext uri="{FF2B5EF4-FFF2-40B4-BE49-F238E27FC236}">
                <a16:creationId xmlns:a16="http://schemas.microsoft.com/office/drawing/2014/main" id="{D0665EBE-A878-3F9E-CBFA-66C276A6D6F7}"/>
              </a:ext>
            </a:extLst>
          </p:cNvPr>
          <p:cNvCxnSpPr>
            <a:cxnSpLocks/>
            <a:stCxn id="33" idx="0"/>
            <a:endCxn id="42" idx="1"/>
          </p:cNvCxnSpPr>
          <p:nvPr/>
        </p:nvCxnSpPr>
        <p:spPr>
          <a:xfrm rot="5400000" flipH="1" flipV="1">
            <a:off x="5263421" y="315032"/>
            <a:ext cx="1267587" cy="2751218"/>
          </a:xfrm>
          <a:prstGeom prst="bentConnector2">
            <a:avLst/>
          </a:prstGeom>
          <a:noFill/>
          <a:ln w="57150" cap="flat" cmpd="sng" algn="ctr">
            <a:solidFill>
              <a:srgbClr val="FFFF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4D47E5-7DD0-C545-E553-1A60350CA8C2}"/>
              </a:ext>
            </a:extLst>
          </p:cNvPr>
          <p:cNvSpPr txBox="1"/>
          <p:nvPr/>
        </p:nvSpPr>
        <p:spPr>
          <a:xfrm>
            <a:off x="4598891" y="1132789"/>
            <a:ext cx="2748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kern="12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Send value of moisture to application and collect data from application</a:t>
            </a:r>
          </a:p>
        </p:txBody>
      </p:sp>
    </p:spTree>
    <p:extLst>
      <p:ext uri="{BB962C8B-B14F-4D97-AF65-F5344CB8AC3E}">
        <p14:creationId xmlns:p14="http://schemas.microsoft.com/office/powerpoint/2010/main" val="277618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4207" y="181734"/>
            <a:ext cx="4982406" cy="440100"/>
          </a:xfrm>
        </p:spPr>
        <p:txBody>
          <a:bodyPr/>
          <a:lstStyle/>
          <a:p>
            <a:pPr algn="l"/>
            <a:r>
              <a:rPr lang="en-US" sz="2000" dirty="0"/>
              <a:t>MOBILE APP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35496"/>
            <a:ext cx="9144000" cy="4408004"/>
          </a:xfrm>
          <a:prstGeom prst="rect">
            <a:avLst/>
          </a:prstGeom>
          <a:solidFill>
            <a:srgbClr val="10501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screen 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08576F81-308E-1C43-2FB7-DEA13C389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54" r="-519" b="29301"/>
          <a:stretch/>
        </p:blipFill>
        <p:spPr>
          <a:xfrm>
            <a:off x="999461" y="735496"/>
            <a:ext cx="3127371" cy="440800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DB230C-F2EE-6ACF-DBD5-07F02631D33C}"/>
              </a:ext>
            </a:extLst>
          </p:cNvPr>
          <p:cNvSpPr txBox="1"/>
          <p:nvPr/>
        </p:nvSpPr>
        <p:spPr>
          <a:xfrm>
            <a:off x="5621585" y="1734334"/>
            <a:ext cx="1853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Moisture value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1720C8-BFE4-9431-31D7-1B38C27CF90E}"/>
              </a:ext>
            </a:extLst>
          </p:cNvPr>
          <p:cNvCxnSpPr/>
          <p:nvPr/>
        </p:nvCxnSpPr>
        <p:spPr>
          <a:xfrm flipH="1">
            <a:off x="3830007" y="1888222"/>
            <a:ext cx="1613863" cy="20569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BD58737-BBF4-B849-BD40-43D2C65A25DE}"/>
              </a:ext>
            </a:extLst>
          </p:cNvPr>
          <p:cNvSpPr txBox="1"/>
          <p:nvPr/>
        </p:nvSpPr>
        <p:spPr>
          <a:xfrm>
            <a:off x="5621585" y="3124452"/>
            <a:ext cx="252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Button to control the water pump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1B58B4-5924-027A-9130-4BC2E6695AC1}"/>
              </a:ext>
            </a:extLst>
          </p:cNvPr>
          <p:cNvCxnSpPr>
            <a:cxnSpLocks/>
          </p:cNvCxnSpPr>
          <p:nvPr/>
        </p:nvCxnSpPr>
        <p:spPr>
          <a:xfrm flipH="1">
            <a:off x="3414002" y="3349256"/>
            <a:ext cx="2029868" cy="113095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11734" y="1858784"/>
            <a:ext cx="3120900" cy="939000"/>
          </a:xfrm>
        </p:spPr>
        <p:txBody>
          <a:bodyPr/>
          <a:lstStyle/>
          <a:p>
            <a:pPr algn="ctr"/>
            <a:r>
              <a:rPr lang="en-US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323687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etlands Day Minitheme by Slidesgo">
  <a:themeElements>
    <a:clrScheme name="Simple Light">
      <a:dk1>
        <a:srgbClr val="FFFFFF"/>
      </a:dk1>
      <a:lt1>
        <a:srgbClr val="177320"/>
      </a:lt1>
      <a:dk2>
        <a:srgbClr val="FFFFFF"/>
      </a:dk2>
      <a:lt2>
        <a:srgbClr val="FFFFFF"/>
      </a:lt2>
      <a:accent1>
        <a:srgbClr val="403E3D"/>
      </a:accent1>
      <a:accent2>
        <a:srgbClr val="64A944"/>
      </a:accent2>
      <a:accent3>
        <a:srgbClr val="E8F2E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98</Words>
  <Application>Microsoft Office PowerPoint</Application>
  <PresentationFormat>On-screen Show (16:9)</PresentationFormat>
  <Paragraphs>20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Poppins</vt:lpstr>
      <vt:lpstr>Arial</vt:lpstr>
      <vt:lpstr>Lexend Mega Black</vt:lpstr>
      <vt:lpstr>World Wetlands Day Minitheme by Slidesgo</vt:lpstr>
      <vt:lpstr>AUTOMATIC  PLANT WATERING SYSTEM</vt:lpstr>
      <vt:lpstr>INTRODUCTION</vt:lpstr>
      <vt:lpstr>COMPONENTS &amp; CIRCUIT</vt:lpstr>
      <vt:lpstr>MOBILE APP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 PLANT WATERING SYSTEM</dc:title>
  <dc:creator>Khanh Linh Tran</dc:creator>
  <cp:lastModifiedBy>NGUYEN XUAN HAO</cp:lastModifiedBy>
  <cp:revision>11</cp:revision>
  <dcterms:modified xsi:type="dcterms:W3CDTF">2023-06-02T01:23:21Z</dcterms:modified>
</cp:coreProperties>
</file>